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1" r:id="rId3"/>
    <p:sldId id="257" r:id="rId4"/>
    <p:sldId id="258" r:id="rId5"/>
    <p:sldId id="259" r:id="rId6"/>
    <p:sldId id="260" r:id="rId7"/>
    <p:sldId id="262" r:id="rId8"/>
    <p:sldId id="263" r:id="rId9"/>
    <p:sldId id="264" r:id="rId10"/>
    <p:sldId id="265" r:id="rId11"/>
    <p:sldId id="266" r:id="rId12"/>
  </p:sldIdLst>
  <p:sldSz cx="12192000" cy="6858000"/>
  <p:notesSz cx="6858000" cy="9144000"/>
  <p:embeddedFontLst>
    <p:embeddedFont>
      <p:font typeface="Cambria Math" panose="02040503050406030204" pitchFamily="18" charset="0"/>
      <p:regular r:id="rId13"/>
    </p:embeddedFont>
    <p:embeddedFont>
      <p:font typeface="等线" panose="02010600030101010101" pitchFamily="2" charset="-122"/>
      <p:regular r:id="rId14"/>
      <p:bold r:id="rId15"/>
    </p:embeddedFont>
    <p:embeddedFont>
      <p:font typeface="等线 Light" panose="02010600030101010101" pitchFamily="2" charset="-122"/>
      <p:regular r:id="rId1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D"/>
    <a:srgbClr val="FFFFFF"/>
    <a:srgbClr val="13009C"/>
    <a:srgbClr val="110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4003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31338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0232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01861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32591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28415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71697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8653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87971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90335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656297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933929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20.png"/><Relationship Id="rId7" Type="http://schemas.openxmlformats.org/officeDocument/2006/relationships/image" Target="../media/image16.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7.w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png"/><Relationship Id="rId4" Type="http://schemas.openxmlformats.org/officeDocument/2006/relationships/image" Target="../media/image2.wmf"/><Relationship Id="rId9" Type="http://schemas.openxmlformats.org/officeDocument/2006/relationships/image" Target="../media/image4.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8.jpeg"/><Relationship Id="rId7" Type="http://schemas.openxmlformats.org/officeDocument/2006/relationships/image" Target="../media/image6.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5.wmf"/><Relationship Id="rId4" Type="http://schemas.openxmlformats.org/officeDocument/2006/relationships/oleObject" Target="../embeddings/oleObject4.bin"/><Relationship Id="rId9" Type="http://schemas.openxmlformats.org/officeDocument/2006/relationships/image" Target="../media/image7.w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0.w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2.w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778785" y="28901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smtClean="0"/>
                  <a:t>过道为</a:t>
                </a:r>
                <a14:m>
                  <m:oMath xmlns:m="http://schemas.openxmlformats.org/officeDocument/2006/math">
                    <m:r>
                      <a:rPr lang="en-US" altLang="zh-CN" b="0" i="1" smtClean="0">
                        <a:latin typeface="Cambria Math" panose="02040503050406030204" pitchFamily="18" charset="0"/>
                      </a:rPr>
                      <m:t>𝑥</m:t>
                    </m:r>
                  </m:oMath>
                </a14:m>
                <a:r>
                  <a:rPr lang="zh-CN" altLang="en-US" dirty="0" smtClean="0"/>
                  <a:t>轴，从左至右依次增大。</a:t>
                </a:r>
              </a:p>
              <a:p>
                <a:r>
                  <a:rPr lang="en-US" altLang="zh-CN" dirty="0" smtClean="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smtClean="0">
                    <a:latin typeface="Times New Roman" panose="02020603050405020304" pitchFamily="18" charset="0"/>
                  </a:rPr>
                  <a:t> axis, and increases from the left to the right.</a:t>
                </a:r>
              </a:p>
              <a:p>
                <a:pPr>
                  <a:spcBef>
                    <a:spcPts val="600"/>
                  </a:spcBef>
                </a:pPr>
                <a:r>
                  <a:rPr lang="zh-CN" altLang="en-US" dirty="0" smtClean="0">
                    <a:latin typeface="Times New Roman" panose="02020603050405020304" pitchFamily="18" charset="0"/>
                  </a:rPr>
                  <a:t>对于没人坐或是不对齐的座位，我们将其按照实际位置补入坐标空间中。</a:t>
                </a:r>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For unoccupied or unaligned seats, we add them into the coordinate according to its actual position.</a:t>
                </a:r>
              </a:p>
              <a:p>
                <a:pPr>
                  <a:spcBef>
                    <a:spcPts val="600"/>
                  </a:spcBef>
                </a:pPr>
                <a:r>
                  <a:rPr lang="zh-CN" altLang="en-US" dirty="0" smtClean="0">
                    <a:latin typeface="Times New Roman" panose="02020603050405020304" pitchFamily="18" charset="0"/>
                  </a:rPr>
                  <a:t>这样，每一个位置都存在唯一的单元格与之对应。</a:t>
                </a:r>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sp>
        <p:nvSpPr>
          <p:cNvPr id="4" name="矩形 3"/>
          <p:cNvSpPr/>
          <p:nvPr/>
        </p:nvSpPr>
        <p:spPr>
          <a:xfrm>
            <a:off x="8643189" y="3236907"/>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60428" y="4423150"/>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9" idx="2"/>
          </p:cNvCxnSpPr>
          <p:nvPr/>
        </p:nvCxnSpPr>
        <p:spPr>
          <a:xfrm>
            <a:off x="1520687" y="41121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362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48856"/>
            <a:ext cx="4099031" cy="553998"/>
          </a:xfrm>
          <a:prstGeom prst="rect">
            <a:avLst/>
          </a:prstGeom>
          <a:noFill/>
          <a:ln w="28575">
            <a:solidFill>
              <a:srgbClr val="13009C"/>
            </a:solidFill>
          </a:ln>
        </p:spPr>
        <p:txBody>
          <a:bodyPr wrap="square" rtlCol="0">
            <a:spAutoFit/>
          </a:bodyPr>
          <a:lstStyle/>
          <a:p>
            <a:r>
              <a:rPr lang="zh-CN" altLang="en-US" sz="1500" dirty="0" smtClean="0">
                <a:latin typeface="宋体" panose="02010600030101010101" pitchFamily="2" charset="-122"/>
                <a:ea typeface="宋体" panose="02010600030101010101" pitchFamily="2" charset="-122"/>
              </a:rPr>
              <a:t>比如该墙体仍然被当作坐标格处理</a:t>
            </a:r>
            <a:endParaRPr lang="en-US" altLang="zh-CN" sz="1500" dirty="0" smtClean="0">
              <a:latin typeface="宋体" panose="02010600030101010101" pitchFamily="2" charset="-122"/>
              <a:ea typeface="宋体" panose="02010600030101010101" pitchFamily="2" charset="-122"/>
            </a:endParaRPr>
          </a:p>
          <a:p>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矩形 17"/>
          <p:cNvSpPr/>
          <p:nvPr/>
        </p:nvSpPr>
        <p:spPr>
          <a:xfrm>
            <a:off x="8660428" y="5640089"/>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29790" y="39827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6863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686385"/>
                <a:ext cx="645795" cy="307777"/>
              </a:xfrm>
              <a:prstGeom prst="rect">
                <a:avLst/>
              </a:prstGeom>
              <a:blipFill>
                <a:blip r:embed="rId4"/>
                <a:stretch>
                  <a:fillRect b="-8000"/>
                </a:stretch>
              </a:blipFill>
            </p:spPr>
            <p:txBody>
              <a:bodyPr/>
              <a:lstStyle/>
              <a:p>
                <a:r>
                  <a:rPr lang="zh-CN" altLang="en-US">
                    <a:noFill/>
                  </a:rPr>
                  <a:t> </a:t>
                </a:r>
              </a:p>
            </p:txBody>
          </p:sp>
        </mc:Fallback>
      </mc:AlternateContent>
      <p:cxnSp>
        <p:nvCxnSpPr>
          <p:cNvPr id="23" name="直接箭头连接符 22"/>
          <p:cNvCxnSpPr/>
          <p:nvPr/>
        </p:nvCxnSpPr>
        <p:spPr>
          <a:xfrm flipH="1">
            <a:off x="706485" y="42240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35005"/>
            <a:ext cx="551362" cy="261610"/>
          </a:xfrm>
          <a:prstGeom prst="rect">
            <a:avLst/>
          </a:prstGeom>
          <a:noFill/>
        </p:spPr>
        <p:txBody>
          <a:bodyPr wrap="square" rtlCol="0">
            <a:spAutoFit/>
          </a:bodyPr>
          <a:lstStyle/>
          <a:p>
            <a:r>
              <a:rPr lang="en-US" altLang="zh-CN" sz="1100" dirty="0" smtClean="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172335"/>
            <a:ext cx="551362" cy="261610"/>
          </a:xfrm>
          <a:prstGeom prst="rect">
            <a:avLst/>
          </a:prstGeom>
          <a:noFill/>
        </p:spPr>
        <p:txBody>
          <a:bodyPr wrap="square" rtlCol="0">
            <a:spAutoFit/>
          </a:bodyPr>
          <a:lstStyle/>
          <a:p>
            <a:r>
              <a:rPr lang="en-US" altLang="zh-CN" sz="1100" dirty="0" smtClean="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240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258918" y="2323497"/>
            <a:ext cx="3674165"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转换</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p:txBody>
      </p:sp>
      <p:sp>
        <p:nvSpPr>
          <p:cNvPr id="9" name="文本框 8"/>
          <p:cNvSpPr txBox="1"/>
          <p:nvPr/>
        </p:nvSpPr>
        <p:spPr>
          <a:xfrm>
            <a:off x="685799" y="2641552"/>
            <a:ext cx="11002618" cy="417037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，最终的关系仍然保持线性。</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我们通过将其剔除队列来更新以</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继续进行运算，不会影响到前述算法</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283645480"/>
              </p:ext>
            </p:extLst>
          </p:nvPr>
        </p:nvGraphicFramePr>
        <p:xfrm>
          <a:off x="3061356" y="3252950"/>
          <a:ext cx="6069288" cy="626277"/>
        </p:xfrm>
        <a:graphic>
          <a:graphicData uri="http://schemas.openxmlformats.org/presentationml/2006/ole">
            <mc:AlternateContent xmlns:mc="http://schemas.openxmlformats.org/markup-compatibility/2006">
              <mc:Choice xmlns:v="urn:schemas-microsoft-com:vml" Requires="v">
                <p:oleObj spid="_x0000_s7193" name="AxMath" r:id="rId3" imgW="3784680" imgH="390960" progId="Equation.AxMath">
                  <p:embed/>
                </p:oleObj>
              </mc:Choice>
              <mc:Fallback>
                <p:oleObj name="AxMath" r:id="rId3" imgW="3784680" imgH="390960" progId="Equation.AxMath">
                  <p:embed/>
                  <p:pic>
                    <p:nvPicPr>
                      <p:cNvPr id="0" name=""/>
                      <p:cNvPicPr/>
                      <p:nvPr/>
                    </p:nvPicPr>
                    <p:blipFill>
                      <a:blip r:embed="rId4"/>
                      <a:stretch>
                        <a:fillRect/>
                      </a:stretch>
                    </p:blipFill>
                    <p:spPr>
                      <a:xfrm>
                        <a:off x="3061356" y="3252950"/>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1952523"/>
              </p:ext>
            </p:extLst>
          </p:nvPr>
        </p:nvGraphicFramePr>
        <p:xfrm>
          <a:off x="4899702" y="4133424"/>
          <a:ext cx="2392596" cy="1302176"/>
        </p:xfrm>
        <a:graphic>
          <a:graphicData uri="http://schemas.openxmlformats.org/presentationml/2006/ole">
            <mc:AlternateContent xmlns:mc="http://schemas.openxmlformats.org/markup-compatibility/2006">
              <mc:Choice xmlns:v="urn:schemas-microsoft-com:vml" Requires="v">
                <p:oleObj spid="_x0000_s7194" name="AxMath" r:id="rId5" imgW="1559880" imgH="848520" progId="Equation.AxMath">
                  <p:embed/>
                </p:oleObj>
              </mc:Choice>
              <mc:Fallback>
                <p:oleObj name="AxMath" r:id="rId5" imgW="1559880" imgH="848520" progId="Equation.AxMath">
                  <p:embed/>
                  <p:pic>
                    <p:nvPicPr>
                      <p:cNvPr id="0" name=""/>
                      <p:cNvPicPr/>
                      <p:nvPr/>
                    </p:nvPicPr>
                    <p:blipFill>
                      <a:blip r:embed="rId6"/>
                      <a:stretch>
                        <a:fillRect/>
                      </a:stretch>
                    </p:blipFill>
                    <p:spPr>
                      <a:xfrm>
                        <a:off x="4899702" y="4133424"/>
                        <a:ext cx="2392596" cy="1302176"/>
                      </a:xfrm>
                      <a:prstGeom prst="rect">
                        <a:avLst/>
                      </a:prstGeom>
                    </p:spPr>
                  </p:pic>
                </p:oleObj>
              </mc:Fallback>
            </mc:AlternateContent>
          </a:graphicData>
        </a:graphic>
      </p:graphicFrame>
      <p:sp>
        <p:nvSpPr>
          <p:cNvPr id="15" name="矩形 14"/>
          <p:cNvSpPr/>
          <p:nvPr/>
        </p:nvSpPr>
        <p:spPr>
          <a:xfrm>
            <a:off x="1102967" y="629324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4925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总时间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Total time</a:t>
            </a:r>
            <a:endParaRPr lang="zh-CN" altLang="en-US"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p:cNvSpPr txBox="1"/>
              <p:nvPr/>
            </p:nvSpPr>
            <p:spPr>
              <a:xfrm>
                <a:off x="685799" y="2005446"/>
                <a:ext cx="11082131" cy="402065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cell</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85799" y="2005446"/>
                <a:ext cx="11082131" cy="4020652"/>
              </a:xfrm>
              <a:prstGeom prst="rect">
                <a:avLst/>
              </a:prstGeom>
              <a:blipFill>
                <a:blip r:embed="rId3"/>
                <a:stretch>
                  <a:fillRect t="-455"/>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18233494"/>
              </p:ext>
            </p:extLst>
          </p:nvPr>
        </p:nvGraphicFramePr>
        <p:xfrm>
          <a:off x="2296160" y="3251941"/>
          <a:ext cx="8410426" cy="300849"/>
        </p:xfrm>
        <a:graphic>
          <a:graphicData uri="http://schemas.openxmlformats.org/presentationml/2006/ole">
            <mc:AlternateContent xmlns:mc="http://schemas.openxmlformats.org/markup-compatibility/2006">
              <mc:Choice xmlns:v="urn:schemas-microsoft-com:vml" Requires="v">
                <p:oleObj spid="_x0000_s8210" name="AxMath" r:id="rId4" imgW="5991840" imgH="213840" progId="Equation.AxMath">
                  <p:embed/>
                </p:oleObj>
              </mc:Choice>
              <mc:Fallback>
                <p:oleObj name="AxMath" r:id="rId4" imgW="5991840" imgH="213840" progId="Equation.AxMath">
                  <p:embed/>
                  <p:pic>
                    <p:nvPicPr>
                      <p:cNvPr id="0" name=""/>
                      <p:cNvPicPr/>
                      <p:nvPr/>
                    </p:nvPicPr>
                    <p:blipFill>
                      <a:blip r:embed="rId5"/>
                      <a:stretch>
                        <a:fillRect/>
                      </a:stretch>
                    </p:blipFill>
                    <p:spPr>
                      <a:xfrm>
                        <a:off x="2296160" y="3251941"/>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21651112"/>
              </p:ext>
            </p:extLst>
          </p:nvPr>
        </p:nvGraphicFramePr>
        <p:xfrm>
          <a:off x="2296160" y="3906377"/>
          <a:ext cx="7607263" cy="627403"/>
        </p:xfrm>
        <a:graphic>
          <a:graphicData uri="http://schemas.openxmlformats.org/presentationml/2006/ole">
            <mc:AlternateContent xmlns:mc="http://schemas.openxmlformats.org/markup-compatibility/2006">
              <mc:Choice xmlns:v="urn:schemas-microsoft-com:vml" Requires="v">
                <p:oleObj spid="_x0000_s8211" name="AxMath" r:id="rId6" imgW="4158000" imgH="342360" progId="Equation.AxMath">
                  <p:embed/>
                </p:oleObj>
              </mc:Choice>
              <mc:Fallback>
                <p:oleObj name="AxMath" r:id="rId6" imgW="4158000" imgH="342360" progId="Equation.AxMath">
                  <p:embed/>
                  <p:pic>
                    <p:nvPicPr>
                      <p:cNvPr id="0" name=""/>
                      <p:cNvPicPr/>
                      <p:nvPr/>
                    </p:nvPicPr>
                    <p:blipFill>
                      <a:blip r:embed="rId7"/>
                      <a:stretch>
                        <a:fillRect/>
                      </a:stretch>
                    </p:blipFill>
                    <p:spPr>
                      <a:xfrm>
                        <a:off x="2296160" y="3906377"/>
                        <a:ext cx="7607263" cy="62740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00996606"/>
              </p:ext>
            </p:extLst>
          </p:nvPr>
        </p:nvGraphicFramePr>
        <p:xfrm>
          <a:off x="1739900" y="4768370"/>
          <a:ext cx="8712200" cy="601662"/>
        </p:xfrm>
        <a:graphic>
          <a:graphicData uri="http://schemas.openxmlformats.org/presentationml/2006/ole">
            <mc:AlternateContent xmlns:mc="http://schemas.openxmlformats.org/markup-compatibility/2006">
              <mc:Choice xmlns:v="urn:schemas-microsoft-com:vml" Requires="v">
                <p:oleObj spid="_x0000_s8212" name="AxMath" r:id="rId8" imgW="6125400" imgH="421920" progId="Equation.AxMath">
                  <p:embed/>
                </p:oleObj>
              </mc:Choice>
              <mc:Fallback>
                <p:oleObj name="AxMath" r:id="rId8" imgW="6125400" imgH="421920" progId="Equation.AxMath">
                  <p:embed/>
                  <p:pic>
                    <p:nvPicPr>
                      <p:cNvPr id="0" name=""/>
                      <p:cNvPicPr/>
                      <p:nvPr/>
                    </p:nvPicPr>
                    <p:blipFill>
                      <a:blip r:embed="rId9"/>
                      <a:stretch>
                        <a:fillRect/>
                      </a:stretch>
                    </p:blipFill>
                    <p:spPr>
                      <a:xfrm>
                        <a:off x="1739900" y="4768370"/>
                        <a:ext cx="8712200" cy="60166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21748155"/>
              </p:ext>
            </p:extLst>
          </p:nvPr>
        </p:nvGraphicFramePr>
        <p:xfrm>
          <a:off x="5239265" y="5696713"/>
          <a:ext cx="1713471" cy="434470"/>
        </p:xfrm>
        <a:graphic>
          <a:graphicData uri="http://schemas.openxmlformats.org/presentationml/2006/ole">
            <mc:AlternateContent xmlns:mc="http://schemas.openxmlformats.org/markup-compatibility/2006">
              <mc:Choice xmlns:v="urn:schemas-microsoft-com:vml" Requires="v">
                <p:oleObj spid="_x0000_s8213" name="AxMath" r:id="rId10" imgW="1114200" imgH="282960" progId="Equation.AxMath">
                  <p:embed/>
                </p:oleObj>
              </mc:Choice>
              <mc:Fallback>
                <p:oleObj name="AxMath" r:id="rId10" imgW="1114200" imgH="282960" progId="Equation.AxMath">
                  <p:embed/>
                  <p:pic>
                    <p:nvPicPr>
                      <p:cNvPr id="0" name=""/>
                      <p:cNvPicPr/>
                      <p:nvPr/>
                    </p:nvPicPr>
                    <p:blipFill>
                      <a:blip r:embed="rId11"/>
                      <a:stretch>
                        <a:fillRect/>
                      </a:stretch>
                    </p:blipFill>
                    <p:spPr>
                      <a:xfrm>
                        <a:off x="5239265" y="5696713"/>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0068339" cy="2400657"/>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拥堵</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状态下的</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这样的定义会对事后的计算造成不便</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Here we define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may cause inconvenience for later calculations.</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事实上我们将在后面定义“拥堵程序”来解决这一问题</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递推式</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的过程中，我们将默认提到的乘客均处于行走状态</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But in the following process of deriving the recursion formula in the normal state, we’ll tacitly assume that all passengers are in the </a:t>
                </a:r>
                <a:r>
                  <a:rPr lang="en-US" altLang="zh-CN" sz="1500" b="0" i="1" dirty="0" smtClean="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state.</a:t>
                </a: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0068339" cy="2400657"/>
              </a:xfrm>
              <a:prstGeom prst="rect">
                <a:avLst/>
              </a:prstGeom>
              <a:blipFill>
                <a:blip r:embed="rId2"/>
                <a:stretch>
                  <a:fillRect t="-761" b="-1777"/>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3" name="矩形 12"/>
          <p:cNvSpPr/>
          <p:nvPr/>
        </p:nvSpPr>
        <p:spPr>
          <a:xfrm>
            <a:off x="1089218" y="2594147"/>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89218" y="3370933"/>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89218" y="3920687"/>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63094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本</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模型中定义的人流密度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325676357"/>
              </p:ext>
            </p:extLst>
          </p:nvPr>
        </p:nvGraphicFramePr>
        <p:xfrm>
          <a:off x="2785173" y="2637466"/>
          <a:ext cx="6619240" cy="582259"/>
        </p:xfrm>
        <a:graphic>
          <a:graphicData uri="http://schemas.openxmlformats.org/presentationml/2006/ole">
            <mc:AlternateContent xmlns:mc="http://schemas.openxmlformats.org/markup-compatibility/2006">
              <mc:Choice xmlns:v="urn:schemas-microsoft-com:vml" Requires="v">
                <p:oleObj spid="_x0000_s1172" name="AxMath" r:id="rId3" imgW="4313520" imgH="378720" progId="Equation.AxMath">
                  <p:embed/>
                </p:oleObj>
              </mc:Choice>
              <mc:Fallback>
                <p:oleObj name="AxMath" r:id="rId3" imgW="4313520" imgH="378720" progId="Equation.AxMath">
                  <p:embed/>
                  <p:pic>
                    <p:nvPicPr>
                      <p:cNvPr id="0" name=""/>
                      <p:cNvPicPr/>
                      <p:nvPr/>
                    </p:nvPicPr>
                    <p:blipFill>
                      <a:blip r:embed="rId4"/>
                      <a:stretch>
                        <a:fillRect/>
                      </a:stretch>
                    </p:blipFill>
                    <p:spPr>
                      <a:xfrm>
                        <a:off x="2785173" y="2637466"/>
                        <a:ext cx="6619240" cy="5822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1" name="文本框 20"/>
              <p:cNvSpPr txBox="1"/>
              <p:nvPr/>
            </p:nvSpPr>
            <p:spPr>
              <a:xfrm>
                <a:off x="685798" y="3185942"/>
                <a:ext cx="10185402" cy="2881879"/>
              </a:xfrm>
              <a:prstGeom prst="rect">
                <a:avLst/>
              </a:prstGeom>
              <a:noFill/>
            </p:spPr>
            <p:txBody>
              <a:bodyPr wrap="square" rtlCol="0">
                <a:spAutoFit/>
              </a:bodyPr>
              <a:lstStyle/>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𝑙𝑐𝑚</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85798" y="3185942"/>
                <a:ext cx="10185402" cy="2881879"/>
              </a:xfrm>
              <a:prstGeom prst="rect">
                <a:avLst/>
              </a:prstGeom>
              <a:blipFill>
                <a:blip r:embed="rId5"/>
                <a:stretch>
                  <a:fillRect t="-847"/>
                </a:stretch>
              </a:blipFill>
            </p:spPr>
            <p:txBody>
              <a:bodyPr/>
              <a:lstStyle/>
              <a:p>
                <a:r>
                  <a:rPr lang="zh-CN" altLang="en-US">
                    <a:noFill/>
                  </a:rPr>
                  <a:t> </a:t>
                </a:r>
              </a:p>
            </p:txBody>
          </p:sp>
        </mc:Fallback>
      </mc:AlternateContent>
      <p:sp>
        <p:nvSpPr>
          <p:cNvPr id="22" name="矩形 21"/>
          <p:cNvSpPr/>
          <p:nvPr/>
        </p:nvSpPr>
        <p:spPr>
          <a:xfrm>
            <a:off x="1526540" y="3776904"/>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26540" y="4624330"/>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089660" y="5443144"/>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2385332481"/>
              </p:ext>
            </p:extLst>
          </p:nvPr>
        </p:nvGraphicFramePr>
        <p:xfrm>
          <a:off x="7724139" y="5294162"/>
          <a:ext cx="4244341" cy="297964"/>
        </p:xfrm>
        <a:graphic>
          <a:graphicData uri="http://schemas.openxmlformats.org/presentationml/2006/ole">
            <mc:AlternateContent xmlns:mc="http://schemas.openxmlformats.org/markup-compatibility/2006">
              <mc:Choice xmlns:v="urn:schemas-microsoft-com:vml" Requires="v">
                <p:oleObj spid="_x0000_s1173" name="AxMath" r:id="rId6" imgW="3052440" imgH="213840" progId="Equation.AxMath">
                  <p:embed/>
                </p:oleObj>
              </mc:Choice>
              <mc:Fallback>
                <p:oleObj name="AxMath" r:id="rId6" imgW="3052440" imgH="213840" progId="Equation.AxMath">
                  <p:embed/>
                  <p:pic>
                    <p:nvPicPr>
                      <p:cNvPr id="0" name=""/>
                      <p:cNvPicPr/>
                      <p:nvPr/>
                    </p:nvPicPr>
                    <p:blipFill>
                      <a:blip r:embed="rId7"/>
                      <a:stretch>
                        <a:fillRect/>
                      </a:stretch>
                    </p:blipFill>
                    <p:spPr>
                      <a:xfrm>
                        <a:off x="7724139" y="5294162"/>
                        <a:ext cx="4244341" cy="297964"/>
                      </a:xfrm>
                      <a:prstGeom prst="rect">
                        <a:avLst/>
                      </a:prstGeom>
                      <a:ln w="28575">
                        <a:solidFill>
                          <a:srgbClr val="13009C"/>
                        </a:solidFill>
                      </a:ln>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118354647"/>
              </p:ext>
            </p:extLst>
          </p:nvPr>
        </p:nvGraphicFramePr>
        <p:xfrm>
          <a:off x="1526540" y="5682393"/>
          <a:ext cx="9136506" cy="967816"/>
        </p:xfrm>
        <a:graphic>
          <a:graphicData uri="http://schemas.openxmlformats.org/presentationml/2006/ole">
            <mc:AlternateContent xmlns:mc="http://schemas.openxmlformats.org/markup-compatibility/2006">
              <mc:Choice xmlns:v="urn:schemas-microsoft-com:vml" Requires="v">
                <p:oleObj spid="_x0000_s1174" name="AxMath" r:id="rId8" imgW="7283880" imgH="770760" progId="Equation.AxMath">
                  <p:embed/>
                </p:oleObj>
              </mc:Choice>
              <mc:Fallback>
                <p:oleObj name="AxMath" r:id="rId8" imgW="7283880" imgH="770760" progId="Equation.AxMath">
                  <p:embed/>
                  <p:pic>
                    <p:nvPicPr>
                      <p:cNvPr id="0" name=""/>
                      <p:cNvPicPr/>
                      <p:nvPr/>
                    </p:nvPicPr>
                    <p:blipFill>
                      <a:blip r:embed="rId9"/>
                      <a:stretch>
                        <a:fillRect/>
                      </a:stretch>
                    </p:blipFill>
                    <p:spPr>
                      <a:xfrm>
                        <a:off x="1526540" y="5682393"/>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3862596"/>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200" y="3183259"/>
            <a:ext cx="5864543" cy="1944053"/>
          </a:xfrm>
          <a:prstGeom prst="rect">
            <a:avLst/>
          </a:prstGeom>
        </p:spPr>
      </p:pic>
      <p:sp>
        <p:nvSpPr>
          <p:cNvPr id="3" name="矩形 2"/>
          <p:cNvSpPr/>
          <p:nvPr/>
        </p:nvSpPr>
        <p:spPr>
          <a:xfrm>
            <a:off x="1137920" y="2600960"/>
            <a:ext cx="274320" cy="2133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smtClean="0">
                <a:latin typeface="宋体" panose="02010600030101010101" pitchFamily="2" charset="-122"/>
                <a:ea typeface="宋体" panose="02010600030101010101" pitchFamily="2" charset="-122"/>
              </a:rPr>
              <a:t>图 两个向量的直观表示</a:t>
            </a:r>
            <a:endParaRPr lang="en-US" altLang="zh-CN" sz="1400" dirty="0" smtClean="0">
              <a:latin typeface="宋体" panose="02010600030101010101" pitchFamily="2" charset="-122"/>
              <a:ea typeface="宋体" panose="02010600030101010101" pitchFamily="2" charset="-122"/>
            </a:endParaRPr>
          </a:p>
          <a:p>
            <a:pPr algn="ct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smtClean="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smtClean="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606353" y="3183259"/>
            <a:ext cx="5235559" cy="302869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extLst>
                  <p:ext uri="{D42A27DB-BD31-4B8C-83A1-F6EECF244321}">
                    <p14:modId xmlns:p14="http://schemas.microsoft.com/office/powerpoint/2010/main" val="1024492273"/>
                  </p:ext>
                </p:extLst>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86" name="AxMath" r:id="rId4" imgW="4056840" imgH="578160" progId="Equation.AxMath">
                      <p:embed/>
                    </p:oleObj>
                  </mc:Choice>
                  <mc:Fallback>
                    <p:oleObj name="AxMath" r:id="rId4" imgW="4056840" imgH="578160" progId="Equation.AxMath">
                      <p:embed/>
                      <p:pic>
                        <p:nvPicPr>
                          <p:cNvPr id="0" name=""/>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15631932"/>
                  </p:ext>
                </p:extLst>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87" name="AxMath" r:id="rId6" imgW="2671200" imgH="462960" progId="Equation.AxMath">
                      <p:embed/>
                    </p:oleObj>
                  </mc:Choice>
                  <mc:Fallback>
                    <p:oleObj name="AxMath" r:id="rId6" imgW="2671200" imgH="462960" progId="Equation.AxMath">
                      <p:embed/>
                      <p:pic>
                        <p:nvPicPr>
                          <p:cNvPr id="7" name="对象 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extLst>
                <p:ext uri="{D42A27DB-BD31-4B8C-83A1-F6EECF244321}">
                  <p14:modId xmlns:p14="http://schemas.microsoft.com/office/powerpoint/2010/main" val="716565129"/>
                </p:ext>
              </p:extLst>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88" name="AxMath" r:id="rId8" imgW="4213080" imgH="1221120" progId="Equation.AxMath">
                    <p:embed/>
                  </p:oleObj>
                </mc:Choice>
                <mc:Fallback>
                  <p:oleObj name="AxMath" r:id="rId8" imgW="4213080" imgH="1221120" progId="Equation.AxMath">
                    <p:embed/>
                    <p:pic>
                      <p:nvPicPr>
                        <p:cNvPr id="0" name=""/>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13" name="文本框 12"/>
          <p:cNvSpPr txBox="1"/>
          <p:nvPr/>
        </p:nvSpPr>
        <p:spPr>
          <a:xfrm>
            <a:off x="680356" y="5746982"/>
            <a:ext cx="5939103" cy="1061829"/>
          </a:xfrm>
          <a:prstGeom prst="rect">
            <a:avLst/>
          </a:prstGeom>
          <a:noFill/>
        </p:spPr>
        <p:txBody>
          <a:bodyPr wrap="square" rtlCol="0">
            <a:spAutoFit/>
          </a:bodyPr>
          <a:lstStyle/>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p:txBody>
      </p:sp>
      <p:sp>
        <p:nvSpPr>
          <p:cNvPr id="27" name="矩形 26"/>
          <p:cNvSpPr/>
          <p:nvPr/>
        </p:nvSpPr>
        <p:spPr>
          <a:xfrm>
            <a:off x="1182536" y="6080319"/>
            <a:ext cx="274320" cy="2133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1002618" cy="4324261"/>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我们使用部分和跟踪并</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得出</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结果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1002618" cy="4324261"/>
              </a:xfrm>
              <a:prstGeom prst="rect">
                <a:avLst/>
              </a:prstGeom>
              <a:blipFill>
                <a:blip r:embed="rId3"/>
                <a:stretch>
                  <a:fillRect t="-423" r="-609"/>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1152939" y="257423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52939" y="3316403"/>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039437626"/>
              </p:ext>
            </p:extLst>
          </p:nvPr>
        </p:nvGraphicFramePr>
        <p:xfrm>
          <a:off x="2442709" y="4165333"/>
          <a:ext cx="7306582" cy="1460214"/>
        </p:xfrm>
        <a:graphic>
          <a:graphicData uri="http://schemas.openxmlformats.org/presentationml/2006/ole">
            <mc:AlternateContent xmlns:mc="http://schemas.openxmlformats.org/markup-compatibility/2006">
              <mc:Choice xmlns:v="urn:schemas-microsoft-com:vml" Requires="v">
                <p:oleObj spid="_x0000_s3113" name="AxMath" r:id="rId4" imgW="4685400" imgH="936360" progId="Equation.AxMath">
                  <p:embed/>
                </p:oleObj>
              </mc:Choice>
              <mc:Fallback>
                <p:oleObj name="AxMath" r:id="rId4" imgW="4685400" imgH="936360" progId="Equation.AxMath">
                  <p:embed/>
                  <p:pic>
                    <p:nvPicPr>
                      <p:cNvPr id="0" name=""/>
                      <p:cNvPicPr/>
                      <p:nvPr/>
                    </p:nvPicPr>
                    <p:blipFill>
                      <a:blip r:embed="rId5"/>
                      <a:stretch>
                        <a:fillRect/>
                      </a:stretch>
                    </p:blipFill>
                    <p:spPr>
                      <a:xfrm>
                        <a:off x="2442709" y="4165333"/>
                        <a:ext cx="7306582" cy="1460214"/>
                      </a:xfrm>
                      <a:prstGeom prst="rect">
                        <a:avLst/>
                      </a:prstGeom>
                    </p:spPr>
                  </p:pic>
                </p:oleObj>
              </mc:Fallback>
            </mc:AlternateContent>
          </a:graphicData>
        </a:graphic>
      </p:graphicFrame>
      <p:sp>
        <p:nvSpPr>
          <p:cNvPr id="8" name="矩形 7"/>
          <p:cNvSpPr/>
          <p:nvPr/>
        </p:nvSpPr>
        <p:spPr>
          <a:xfrm>
            <a:off x="1152939" y="599740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788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1002618" cy="309315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model.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his quality will be verified later in the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part)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1002618" cy="3093154"/>
              </a:xfrm>
              <a:prstGeom prst="rect">
                <a:avLst/>
              </a:prstGeom>
              <a:blipFill>
                <a:blip r:embed="rId3"/>
                <a:stretch>
                  <a:fillRect t="-592" b="-1183"/>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1133061" y="261072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061" y="3534056"/>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33060" y="4576654"/>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534185066"/>
              </p:ext>
            </p:extLst>
          </p:nvPr>
        </p:nvGraphicFramePr>
        <p:xfrm>
          <a:off x="2739473" y="4977097"/>
          <a:ext cx="6713054" cy="1649223"/>
        </p:xfrm>
        <a:graphic>
          <a:graphicData uri="http://schemas.openxmlformats.org/presentationml/2006/ole">
            <mc:AlternateContent xmlns:mc="http://schemas.openxmlformats.org/markup-compatibility/2006">
              <mc:Choice xmlns:v="urn:schemas-microsoft-com:vml" Requires="v">
                <p:oleObj spid="_x0000_s4134" name="AxMath" r:id="rId4" imgW="4293000" imgH="1053720" progId="Equation.AxMath">
                  <p:embed/>
                </p:oleObj>
              </mc:Choice>
              <mc:Fallback>
                <p:oleObj name="AxMath" r:id="rId4" imgW="4293000" imgH="1053720" progId="Equation.AxMath">
                  <p:embed/>
                  <p:pic>
                    <p:nvPicPr>
                      <p:cNvPr id="0" name=""/>
                      <p:cNvPicPr/>
                      <p:nvPr/>
                    </p:nvPicPr>
                    <p:blipFill>
                      <a:blip r:embed="rId5"/>
                      <a:stretch>
                        <a:fillRect/>
                      </a:stretch>
                    </p:blipFill>
                    <p:spPr>
                      <a:xfrm>
                        <a:off x="2739473" y="4977097"/>
                        <a:ext cx="6713054" cy="1649223"/>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1925934"/>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356652" y="2243985"/>
            <a:ext cx="3478697"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Analysis of different states</a:t>
            </a:r>
          </a:p>
        </p:txBody>
      </p:sp>
      <mc:AlternateContent xmlns:mc="http://schemas.openxmlformats.org/markup-compatibility/2006" xmlns:a14="http://schemas.microsoft.com/office/drawing/2010/main">
        <mc:Choice Requires="a14">
          <p:sp>
            <p:nvSpPr>
              <p:cNvPr id="9" name="文本框 8"/>
              <p:cNvSpPr txBox="1"/>
              <p:nvPr/>
            </p:nvSpPr>
            <p:spPr>
              <a:xfrm>
                <a:off x="685799" y="2535534"/>
                <a:ext cx="11002618" cy="155427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smtClean="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smtClean="0">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85799" y="2535534"/>
                <a:ext cx="11002618" cy="1554272"/>
              </a:xfrm>
              <a:prstGeom prst="rect">
                <a:avLst/>
              </a:prstGeom>
              <a:blipFill>
                <a:blip r:embed="rId2"/>
                <a:stretch>
                  <a:fillRect t="-1176" b="-3529"/>
                </a:stretch>
              </a:blipFill>
            </p:spPr>
            <p:txBody>
              <a:bodyPr/>
              <a:lstStyle/>
              <a:p>
                <a:r>
                  <a:rPr lang="zh-CN" altLang="en-US">
                    <a:noFill/>
                  </a:rPr>
                  <a:t> </a:t>
                </a:r>
              </a:p>
            </p:txBody>
          </p:sp>
        </mc:Fallback>
      </mc:AlternateContent>
      <p:sp>
        <p:nvSpPr>
          <p:cNvPr id="10" name="矩形 9"/>
          <p:cNvSpPr/>
          <p:nvPr/>
        </p:nvSpPr>
        <p:spPr>
          <a:xfrm>
            <a:off x="1152938" y="480110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6586226" y="4146628"/>
            <a:ext cx="4689321" cy="2047461"/>
          </a:xfrm>
          <a:prstGeom prst="rect">
            <a:avLst/>
          </a:prstGeom>
        </p:spPr>
      </p:pic>
      <p:sp>
        <p:nvSpPr>
          <p:cNvPr id="3" name="文本框 2"/>
          <p:cNvSpPr txBox="1"/>
          <p:nvPr/>
        </p:nvSpPr>
        <p:spPr>
          <a:xfrm>
            <a:off x="685799" y="4377378"/>
            <a:ext cx="5724940" cy="1785104"/>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seated and offering 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aisle</a:t>
            </a:r>
          </a:p>
          <a:p>
            <a:pPr marL="742950" lvl="1" indent="-285750">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p:txBody>
      </p:sp>
      <p:sp>
        <p:nvSpPr>
          <p:cNvPr id="15" name="矩形 14"/>
          <p:cNvSpPr/>
          <p:nvPr/>
        </p:nvSpPr>
        <p:spPr>
          <a:xfrm>
            <a:off x="1152938" y="4981498"/>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828760" y="6194089"/>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a:t>
            </a:r>
            <a:r>
              <a:rPr lang="zh-CN" altLang="en-US" dirty="0" smtClean="0"/>
              <a:t>程序</a:t>
            </a:r>
            <a:endParaRPr lang="en-US" altLang="zh-CN" dirty="0" smtClean="0"/>
          </a:p>
          <a:p>
            <a:r>
              <a:rPr lang="en-US" altLang="zh-CN" dirty="0" smtClean="0"/>
              <a:t>Fig. Offering a seat</a:t>
            </a:r>
            <a:endParaRPr lang="zh-CN" altLang="en-US" dirty="0"/>
          </a:p>
        </p:txBody>
      </p:sp>
      <p:sp>
        <p:nvSpPr>
          <p:cNvPr id="17" name="矩形 16"/>
          <p:cNvSpPr/>
          <p:nvPr/>
        </p:nvSpPr>
        <p:spPr>
          <a:xfrm>
            <a:off x="1152937" y="5897909"/>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356652" y="2323497"/>
            <a:ext cx="3478697"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Analysis of different states</a:t>
            </a:r>
          </a:p>
        </p:txBody>
      </p:sp>
      <p:sp>
        <p:nvSpPr>
          <p:cNvPr id="9" name="文本框 8"/>
          <p:cNvSpPr txBox="1"/>
          <p:nvPr/>
        </p:nvSpPr>
        <p:spPr>
          <a:xfrm>
            <a:off x="685799" y="2641551"/>
            <a:ext cx="11002618" cy="2477601"/>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计算。</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total time of offering seats directly based on the given queue.</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110087"/>
              </a:buClr>
              <a:buSzPct val="88000"/>
            </a:pP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1610138" y="398758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92695" y="324215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571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258918" y="2323497"/>
            <a:ext cx="3674165"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转换</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p:txBody>
      </p:sp>
      <mc:AlternateContent xmlns:mc="http://schemas.openxmlformats.org/markup-compatibility/2006" xmlns:a14="http://schemas.microsoft.com/office/drawing/2010/main">
        <mc:Choice Requires="a14">
          <p:sp>
            <p:nvSpPr>
              <p:cNvPr id="9" name="文本框 8"/>
              <p:cNvSpPr txBox="1"/>
              <p:nvPr/>
            </p:nvSpPr>
            <p:spPr>
              <a:xfrm>
                <a:off x="685799" y="2641551"/>
                <a:ext cx="11002618" cy="286232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85799" y="2641551"/>
                <a:ext cx="11002618" cy="2862322"/>
              </a:xfrm>
              <a:prstGeom prst="rect">
                <a:avLst/>
              </a:prstGeom>
              <a:blipFill>
                <a:blip r:embed="rId3"/>
                <a:stretch>
                  <a:fillRect t="-638" r="-332" b="-1489"/>
                </a:stretch>
              </a:blipFill>
            </p:spPr>
            <p:txBody>
              <a:bodyPr/>
              <a:lstStyle/>
              <a:p>
                <a:r>
                  <a:rPr lang="zh-CN" altLang="en-US">
                    <a:noFill/>
                  </a:rPr>
                  <a:t> </a:t>
                </a:r>
              </a:p>
            </p:txBody>
          </p:sp>
        </mc:Fallback>
      </mc:AlternateContent>
      <p:sp>
        <p:nvSpPr>
          <p:cNvPr id="10" name="矩形 9"/>
          <p:cNvSpPr/>
          <p:nvPr/>
        </p:nvSpPr>
        <p:spPr>
          <a:xfrm>
            <a:off x="1192695" y="324215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378462097"/>
              </p:ext>
            </p:extLst>
          </p:nvPr>
        </p:nvGraphicFramePr>
        <p:xfrm>
          <a:off x="1750115" y="3271779"/>
          <a:ext cx="8691770" cy="593608"/>
        </p:xfrm>
        <a:graphic>
          <a:graphicData uri="http://schemas.openxmlformats.org/presentationml/2006/ole">
            <mc:AlternateContent xmlns:mc="http://schemas.openxmlformats.org/markup-compatibility/2006">
              <mc:Choice xmlns:v="urn:schemas-microsoft-com:vml" Requires="v">
                <p:oleObj spid="_x0000_s6162" name="AxMath" r:id="rId4" imgW="5717880" imgH="390960" progId="Equation.AxMath">
                  <p:embed/>
                </p:oleObj>
              </mc:Choice>
              <mc:Fallback>
                <p:oleObj name="AxMath" r:id="rId4" imgW="5717880" imgH="390960" progId="Equation.AxMath">
                  <p:embed/>
                  <p:pic>
                    <p:nvPicPr>
                      <p:cNvPr id="0" name=""/>
                      <p:cNvPicPr/>
                      <p:nvPr/>
                    </p:nvPicPr>
                    <p:blipFill>
                      <a:blip r:embed="rId5"/>
                      <a:stretch>
                        <a:fillRect/>
                      </a:stretch>
                    </p:blipFill>
                    <p:spPr>
                      <a:xfrm>
                        <a:off x="1750115" y="3271779"/>
                        <a:ext cx="8691770" cy="593608"/>
                      </a:xfrm>
                      <a:prstGeom prst="rect">
                        <a:avLst/>
                      </a:prstGeom>
                    </p:spPr>
                  </p:pic>
                </p:oleObj>
              </mc:Fallback>
            </mc:AlternateContent>
          </a:graphicData>
        </a:graphic>
      </p:graphicFrame>
      <p:sp>
        <p:nvSpPr>
          <p:cNvPr id="13" name="矩形 12"/>
          <p:cNvSpPr/>
          <p:nvPr/>
        </p:nvSpPr>
        <p:spPr>
          <a:xfrm>
            <a:off x="1153767" y="493180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780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1467</Words>
  <Application>Microsoft Office PowerPoint</Application>
  <PresentationFormat>宽屏</PresentationFormat>
  <Paragraphs>139</Paragraphs>
  <Slides>11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11</vt:i4>
      </vt:variant>
    </vt:vector>
  </HeadingPairs>
  <TitlesOfParts>
    <vt:vector size="21" baseType="lpstr">
      <vt:lpstr>Arial</vt:lpstr>
      <vt:lpstr>宋体</vt:lpstr>
      <vt:lpstr>Cambria Math</vt:lpstr>
      <vt:lpstr>Wingdings</vt:lpstr>
      <vt:lpstr>等线</vt:lpstr>
      <vt:lpstr>Times New Roman</vt:lpstr>
      <vt:lpstr>等线 Light</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Allan</dc:creator>
  <cp:lastModifiedBy>Allan</cp:lastModifiedBy>
  <cp:revision>78</cp:revision>
  <dcterms:created xsi:type="dcterms:W3CDTF">2022-04-09T14:34:43Z</dcterms:created>
  <dcterms:modified xsi:type="dcterms:W3CDTF">2022-04-10T09:41:54Z</dcterms:modified>
</cp:coreProperties>
</file>